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3" r:id="rId6"/>
    <p:sldId id="264" r:id="rId7"/>
    <p:sldId id="265" r:id="rId8"/>
    <p:sldId id="267" r:id="rId9"/>
    <p:sldId id="268" r:id="rId10"/>
    <p:sldId id="269"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0C8"/>
    <a:srgbClr val="D4EC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17221DE-1C92-4B87-9FFB-A7BCC9DA7479}" type="datetimeFigureOut">
              <a:rPr lang="en-US" smtClean="0"/>
              <a:pPr/>
              <a:t>2/24/2012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FE9A4CD-F48B-4204-8BD1-97A7ADE5110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7221DE-1C92-4B87-9FFB-A7BCC9DA7479}" type="datetimeFigureOut">
              <a:rPr lang="en-US" smtClean="0"/>
              <a:pPr/>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E9A4CD-F48B-4204-8BD1-97A7ADE5110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EFE9A4CD-F48B-4204-8BD1-97A7ADE5110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7221DE-1C92-4B87-9FFB-A7BCC9DA7479}" type="datetimeFigureOut">
              <a:rPr lang="en-US" smtClean="0"/>
              <a:pPr/>
              <a:t>2/24/2012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17221DE-1C92-4B87-9FFB-A7BCC9DA7479}" type="datetimeFigureOut">
              <a:rPr lang="en-US" smtClean="0"/>
              <a:pPr/>
              <a:t>2/24/2012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EFE9A4CD-F48B-4204-8BD1-97A7ADE5110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17221DE-1C92-4B87-9FFB-A7BCC9DA7479}" type="datetimeFigureOut">
              <a:rPr lang="en-US" smtClean="0"/>
              <a:pPr/>
              <a:t>2/24/2012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EFE9A4CD-F48B-4204-8BD1-97A7ADE5110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17221DE-1C92-4B87-9FFB-A7BCC9DA7479}" type="datetimeFigureOut">
              <a:rPr lang="en-US" smtClean="0"/>
              <a:pPr/>
              <a:t>2/24/2012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E9A4CD-F48B-4204-8BD1-97A7ADE5110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17221DE-1C92-4B87-9FFB-A7BCC9DA7479}" type="datetimeFigureOut">
              <a:rPr lang="en-US" smtClean="0"/>
              <a:pPr/>
              <a:t>2/24/2012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EFE9A4CD-F48B-4204-8BD1-97A7ADE5110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17221DE-1C92-4B87-9FFB-A7BCC9DA7479}" type="datetimeFigureOut">
              <a:rPr lang="en-US" smtClean="0"/>
              <a:pPr/>
              <a:t>2/24/2012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EFE9A4CD-F48B-4204-8BD1-97A7ADE5110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17221DE-1C92-4B87-9FFB-A7BCC9DA7479}" type="datetimeFigureOut">
              <a:rPr lang="en-US" smtClean="0"/>
              <a:pPr/>
              <a:t>2/24/2012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EFE9A4CD-F48B-4204-8BD1-97A7ADE5110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EFE9A4CD-F48B-4204-8BD1-97A7ADE5110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17221DE-1C92-4B87-9FFB-A7BCC9DA7479}" type="datetimeFigureOut">
              <a:rPr lang="en-US" smtClean="0"/>
              <a:pPr/>
              <a:t>2/24/2012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EFE9A4CD-F48B-4204-8BD1-97A7ADE5110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17221DE-1C92-4B87-9FFB-A7BCC9DA7479}" type="datetimeFigureOut">
              <a:rPr lang="en-US" smtClean="0"/>
              <a:pPr/>
              <a:t>2/24/2012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17221DE-1C92-4B87-9FFB-A7BCC9DA7479}" type="datetimeFigureOut">
              <a:rPr lang="en-US" smtClean="0"/>
              <a:pPr/>
              <a:t>2/24/2012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EFE9A4CD-F48B-4204-8BD1-97A7ADE5110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learnalberta.ca/content/me5l/html/Math5.html" TargetMode="Externa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www.khanacademy.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hanacademy.org/" TargetMode="Externa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hyperlink" Target="http://www.learnalberta.ca/content/me5l/html/Math5.html"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learnalberta.ca/content/me5l/html/Math5.html" TargetMode="External"/><Relationship Id="rId2" Type="http://schemas.openxmlformats.org/officeDocument/2006/relationships/hyperlink" Target="http://www.khanacademy.org/" TargetMode="Externa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learnalberta.ca/content/me5l/html/Math5.html" TargetMode="Externa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hyperlink" Target="http://www.khanacademy.or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microsoft.com/office/2007/relationships/media" Target="../media/media2.mp4"/><Relationship Id="rId7" Type="http://schemas.openxmlformats.org/officeDocument/2006/relationships/hyperlink" Target="http://www.khanacademy.org/"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slideLayout" Target="../slideLayouts/slideLayout6.xml"/><Relationship Id="rId10" Type="http://schemas.openxmlformats.org/officeDocument/2006/relationships/image" Target="../media/image7.png"/><Relationship Id="rId4" Type="http://schemas.openxmlformats.org/officeDocument/2006/relationships/video" Target="../media/media2.mp4"/><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hyperlink" Target="http://www.learnalberta.ca/content/me5l/html/Math5.html" TargetMode="External"/><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hyperlink" Target="factors%20and%20mult%20sheet.docx" TargetMode="Externa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hanacademy.org/" TargetMode="External"/><Relationship Id="rId1" Type="http://schemas.openxmlformats.org/officeDocument/2006/relationships/slideLayout" Target="../slideLayouts/slideLayout6.xml"/><Relationship Id="rId4" Type="http://schemas.openxmlformats.org/officeDocument/2006/relationships/hyperlink" Target="http://www.khanacademy.org/exercise/prime_number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learnalberta.ca/content/me5l/html/Math5.html" TargetMode="Externa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hanacademy.org/" TargetMode="Externa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hyperlink" Target="http://www.learnalberta.ca/content/me5l/html/Math5.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khanacademy.org/" TargetMode="Externa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hyperlink" Target="http://www.learnalberta.ca/content/me5l/html/Math5.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52400" y="2819400"/>
            <a:ext cx="8839200" cy="1752600"/>
          </a:xfrm>
        </p:spPr>
        <p:txBody>
          <a:bodyPr numCol="1">
            <a:noAutofit/>
          </a:bodyPr>
          <a:lstStyle/>
          <a:p>
            <a:r>
              <a:rPr lang="en-US" sz="2800" u="sng" dirty="0" smtClean="0">
                <a:latin typeface="+mj-lt"/>
              </a:rPr>
              <a:t>Web 2.0 Tools</a:t>
            </a:r>
          </a:p>
          <a:p>
            <a:endParaRPr lang="en-US" sz="1200" u="sng" dirty="0" smtClean="0">
              <a:latin typeface="+mj-lt"/>
            </a:endParaRPr>
          </a:p>
          <a:p>
            <a:r>
              <a:rPr lang="en-US" sz="2800" b="0" dirty="0" smtClean="0">
                <a:latin typeface="+mj-lt"/>
              </a:rPr>
              <a:t>Khan academy            Math live</a:t>
            </a:r>
            <a:endParaRPr lang="en-US" sz="2800" b="0" dirty="0">
              <a:latin typeface="+mj-lt"/>
            </a:endParaRPr>
          </a:p>
        </p:txBody>
      </p:sp>
      <p:sp>
        <p:nvSpPr>
          <p:cNvPr id="4" name="Title 3"/>
          <p:cNvSpPr>
            <a:spLocks noGrp="1"/>
          </p:cNvSpPr>
          <p:nvPr>
            <p:ph type="ctrTitle"/>
          </p:nvPr>
        </p:nvSpPr>
        <p:spPr>
          <a:xfrm>
            <a:off x="762000" y="533400"/>
            <a:ext cx="7772400" cy="1752600"/>
          </a:xfrm>
        </p:spPr>
        <p:txBody>
          <a:bodyPr>
            <a:noAutofit/>
          </a:bodyPr>
          <a:lstStyle/>
          <a:p>
            <a:r>
              <a:rPr lang="en-US" sz="4400" b="1" dirty="0" smtClean="0"/>
              <a:t>Web 2.0 Tools for the Elementary Math Classroom</a:t>
            </a:r>
            <a:endParaRPr lang="en-US" sz="4400" b="1" dirty="0"/>
          </a:p>
        </p:txBody>
      </p:sp>
      <p:pic>
        <p:nvPicPr>
          <p:cNvPr id="7" name="Picture 2">
            <a:hlinkClick r:id="rId2"/>
          </p:cNvPr>
          <p:cNvPicPr>
            <a:picLocks noChangeAspect="1" noChangeArrowheads="1"/>
          </p:cNvPicPr>
          <p:nvPr/>
        </p:nvPicPr>
        <p:blipFill>
          <a:blip r:embed="rId3" cstate="print"/>
          <a:srcRect/>
          <a:stretch>
            <a:fillRect/>
          </a:stretch>
        </p:blipFill>
        <p:spPr bwMode="auto">
          <a:xfrm>
            <a:off x="6096000" y="4267200"/>
            <a:ext cx="1692646" cy="1115221"/>
          </a:xfrm>
          <a:prstGeom prst="rect">
            <a:avLst/>
          </a:prstGeom>
          <a:noFill/>
          <a:ln w="9525">
            <a:noFill/>
            <a:miter lim="800000"/>
            <a:headEnd/>
            <a:tailEnd/>
          </a:ln>
        </p:spPr>
      </p:pic>
      <p:pic>
        <p:nvPicPr>
          <p:cNvPr id="8" name="Picture 2">
            <a:hlinkClick r:id="rId4"/>
          </p:cNvPr>
          <p:cNvPicPr>
            <a:picLocks noChangeAspect="1" noChangeArrowheads="1"/>
          </p:cNvPicPr>
          <p:nvPr/>
        </p:nvPicPr>
        <p:blipFill>
          <a:blip r:embed="rId5" cstate="print"/>
          <a:srcRect/>
          <a:stretch>
            <a:fillRect/>
          </a:stretch>
        </p:blipFill>
        <p:spPr bwMode="auto">
          <a:xfrm>
            <a:off x="2057400" y="4267200"/>
            <a:ext cx="1371600" cy="11555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00375" y="457200"/>
            <a:ext cx="5867400" cy="5715000"/>
          </a:xfrm>
        </p:spPr>
        <p:txBody>
          <a:bodyPr/>
          <a:lstStyle/>
          <a:p>
            <a:r>
              <a:rPr lang="en-US" sz="1600" dirty="0" smtClean="0"/>
              <a:t>Overall, I look forward to using both programs in my classroom.  </a:t>
            </a:r>
            <a:br>
              <a:rPr lang="en-US" sz="1600" dirty="0" smtClean="0"/>
            </a:br>
            <a:r>
              <a:rPr lang="en-US" sz="1600" dirty="0"/>
              <a:t/>
            </a:r>
            <a:br>
              <a:rPr lang="en-US" sz="1600" dirty="0"/>
            </a:br>
            <a:r>
              <a:rPr lang="en-US" sz="1600" dirty="0" smtClean="0"/>
              <a:t>Math </a:t>
            </a:r>
            <a:r>
              <a:rPr lang="en-US" sz="1600" dirty="0" err="1" smtClean="0"/>
              <a:t>Live’s</a:t>
            </a:r>
            <a:r>
              <a:rPr lang="en-US" sz="1600" dirty="0" smtClean="0"/>
              <a:t> kid friendly approach will get my students interested in completing the activities and practicing their skills.  Since I do not have access to computers for each student, I will continue to make accompanying worksheets for the students to complete while they view the episodes.  In my opinion, the assessments offered are not thorough enough to use.  While Math Live will not give me individualized student results, I do see many benefits to using it.</a:t>
            </a:r>
            <a:br>
              <a:rPr lang="en-US" sz="1600" dirty="0" smtClean="0"/>
            </a:br>
            <a:r>
              <a:rPr lang="en-US" sz="1600" dirty="0"/>
              <a:t/>
            </a:r>
            <a:br>
              <a:rPr lang="en-US" sz="1600" dirty="0"/>
            </a:br>
            <a:r>
              <a:rPr lang="en-US" sz="1600" dirty="0" smtClean="0"/>
              <a:t>Although Khan Academy does not have videos that are as kid friendly, I will be able to have my students refer to them with ease in class as well as at home.  Since the videos can be downloaded, it provides a quick explanation to parents who may be confused with a certain skill.  When I have the chance to use a computer lab, I look forward to the results that I can get on each students’ progress. </a:t>
            </a:r>
            <a:br>
              <a:rPr lang="en-US" sz="1600" dirty="0" smtClean="0"/>
            </a:br>
            <a:r>
              <a:rPr lang="en-US" sz="1600" dirty="0"/>
              <a:t/>
            </a:r>
            <a:br>
              <a:rPr lang="en-US" sz="1600" dirty="0"/>
            </a:br>
            <a:r>
              <a:rPr lang="en-US" sz="1600" dirty="0" smtClean="0"/>
              <a:t>Both programs will provide my students and I with an interactive approach to learning new skills.</a:t>
            </a:r>
            <a:endParaRPr lang="en-US" sz="1600" dirty="0"/>
          </a:p>
        </p:txBody>
      </p:sp>
      <p:sp>
        <p:nvSpPr>
          <p:cNvPr id="9" name="Text Placeholder 8"/>
          <p:cNvSpPr>
            <a:spLocks noGrp="1"/>
          </p:cNvSpPr>
          <p:nvPr>
            <p:ph type="body" sz="half" idx="2"/>
          </p:nvPr>
        </p:nvSpPr>
        <p:spPr>
          <a:xfrm>
            <a:off x="304800" y="990600"/>
            <a:ext cx="2438400" cy="5257800"/>
          </a:xfrm>
        </p:spPr>
        <p:txBody>
          <a:bodyPr>
            <a:normAutofit/>
          </a:bodyPr>
          <a:lstStyle/>
          <a:p>
            <a:r>
              <a:rPr lang="en-US" sz="4400" dirty="0" smtClean="0"/>
              <a:t>Overall…</a:t>
            </a:r>
            <a:endParaRPr lang="en-US" sz="4400" dirty="0"/>
          </a:p>
        </p:txBody>
      </p:sp>
      <p:pic>
        <p:nvPicPr>
          <p:cNvPr id="10" name="Picture 2">
            <a:hlinkClick r:id="rId2"/>
          </p:cNvPr>
          <p:cNvPicPr>
            <a:picLocks noChangeAspect="1" noChangeArrowheads="1"/>
          </p:cNvPicPr>
          <p:nvPr/>
        </p:nvPicPr>
        <p:blipFill>
          <a:blip r:embed="rId3" cstate="print"/>
          <a:srcRect/>
          <a:stretch>
            <a:fillRect/>
          </a:stretch>
        </p:blipFill>
        <p:spPr bwMode="auto">
          <a:xfrm>
            <a:off x="762000" y="2222325"/>
            <a:ext cx="1447800" cy="1219721"/>
          </a:xfrm>
          <a:prstGeom prst="rect">
            <a:avLst/>
          </a:prstGeom>
          <a:noFill/>
          <a:ln w="9525">
            <a:noFill/>
            <a:miter lim="800000"/>
            <a:headEnd/>
            <a:tailEnd/>
          </a:ln>
        </p:spPr>
      </p:pic>
      <p:pic>
        <p:nvPicPr>
          <p:cNvPr id="11" name="Picture 2">
            <a:hlinkClick r:id="rId4"/>
          </p:cNvPr>
          <p:cNvPicPr>
            <a:picLocks noChangeAspect="1" noChangeArrowheads="1"/>
          </p:cNvPicPr>
          <p:nvPr/>
        </p:nvPicPr>
        <p:blipFill>
          <a:blip r:embed="rId5" cstate="print"/>
          <a:srcRect/>
          <a:stretch>
            <a:fillRect/>
          </a:stretch>
        </p:blipFill>
        <p:spPr bwMode="auto">
          <a:xfrm>
            <a:off x="723900" y="4038600"/>
            <a:ext cx="1524000" cy="1004106"/>
          </a:xfrm>
          <a:prstGeom prst="rect">
            <a:avLst/>
          </a:prstGeom>
          <a:noFill/>
          <a:ln w="9525">
            <a:noFill/>
            <a:miter lim="800000"/>
            <a:headEnd/>
            <a:tailEnd/>
          </a:ln>
        </p:spPr>
      </p:pic>
    </p:spTree>
    <p:extLst>
      <p:ext uri="{BB962C8B-B14F-4D97-AF65-F5344CB8AC3E}">
        <p14:creationId xmlns:p14="http://schemas.microsoft.com/office/powerpoint/2010/main" val="403152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Khan Academy</a:t>
            </a:r>
            <a:endParaRPr lang="en-US" dirty="0"/>
          </a:p>
        </p:txBody>
      </p:sp>
      <p:sp>
        <p:nvSpPr>
          <p:cNvPr id="7" name="Text Placeholder 6"/>
          <p:cNvSpPr>
            <a:spLocks noGrp="1"/>
          </p:cNvSpPr>
          <p:nvPr>
            <p:ph type="body" sz="half" idx="3"/>
          </p:nvPr>
        </p:nvSpPr>
        <p:spPr/>
        <p:txBody>
          <a:bodyPr/>
          <a:lstStyle/>
          <a:p>
            <a:pPr algn="ctr"/>
            <a:r>
              <a:rPr lang="en-US" dirty="0" smtClean="0"/>
              <a:t>Math Live</a:t>
            </a:r>
            <a:endParaRPr lang="en-US" dirty="0"/>
          </a:p>
        </p:txBody>
      </p:sp>
      <p:sp>
        <p:nvSpPr>
          <p:cNvPr id="6" name="Content Placeholder 5"/>
          <p:cNvSpPr>
            <a:spLocks noGrp="1"/>
          </p:cNvSpPr>
          <p:nvPr>
            <p:ph sz="quarter" idx="2"/>
          </p:nvPr>
        </p:nvSpPr>
        <p:spPr>
          <a:ln>
            <a:solidFill>
              <a:schemeClr val="tx2"/>
            </a:solidFill>
          </a:ln>
        </p:spPr>
        <p:txBody>
          <a:bodyPr>
            <a:normAutofit fontScale="85000" lnSpcReduction="20000"/>
          </a:bodyPr>
          <a:lstStyle/>
          <a:p>
            <a:r>
              <a:rPr lang="en-US" dirty="0" smtClean="0">
                <a:solidFill>
                  <a:schemeClr val="tx2">
                    <a:lumMod val="50000"/>
                  </a:schemeClr>
                </a:solidFill>
              </a:rPr>
              <a:t>Visit:          </a:t>
            </a:r>
            <a:r>
              <a:rPr lang="en-US" sz="1800" dirty="0" smtClean="0">
                <a:solidFill>
                  <a:schemeClr val="tx2">
                    <a:lumMod val="50000"/>
                  </a:schemeClr>
                </a:solidFill>
                <a:hlinkClick r:id="rId2"/>
              </a:rPr>
              <a:t>http://www.khanacademy.org/</a:t>
            </a:r>
            <a:endParaRPr lang="en-US" sz="1800" dirty="0" smtClean="0">
              <a:solidFill>
                <a:schemeClr val="tx2">
                  <a:lumMod val="50000"/>
                </a:schemeClr>
              </a:solidFill>
            </a:endParaRPr>
          </a:p>
          <a:p>
            <a:r>
              <a:rPr lang="en-US" dirty="0" smtClean="0">
                <a:solidFill>
                  <a:schemeClr val="tx2">
                    <a:lumMod val="50000"/>
                  </a:schemeClr>
                </a:solidFill>
              </a:rPr>
              <a:t>You do need a Google or </a:t>
            </a:r>
            <a:r>
              <a:rPr lang="en-US" dirty="0" err="1" smtClean="0">
                <a:solidFill>
                  <a:schemeClr val="tx2">
                    <a:lumMod val="50000"/>
                  </a:schemeClr>
                </a:solidFill>
              </a:rPr>
              <a:t>Facebook</a:t>
            </a:r>
            <a:r>
              <a:rPr lang="en-US" dirty="0" smtClean="0">
                <a:solidFill>
                  <a:schemeClr val="tx2">
                    <a:lumMod val="50000"/>
                  </a:schemeClr>
                </a:solidFill>
              </a:rPr>
              <a:t> account to log in.</a:t>
            </a:r>
          </a:p>
          <a:p>
            <a:r>
              <a:rPr lang="en-US" dirty="0" smtClean="0">
                <a:solidFill>
                  <a:schemeClr val="tx2">
                    <a:lumMod val="50000"/>
                  </a:schemeClr>
                </a:solidFill>
              </a:rPr>
              <a:t>The website saves the videos a student has viewed as well as their progress progress on a student profile.</a:t>
            </a:r>
          </a:p>
          <a:p>
            <a:r>
              <a:rPr lang="en-US" dirty="0" smtClean="0">
                <a:solidFill>
                  <a:schemeClr val="tx2">
                    <a:lumMod val="50000"/>
                  </a:schemeClr>
                </a:solidFill>
              </a:rPr>
              <a:t>Teachers can access where students are at and their progress.</a:t>
            </a:r>
          </a:p>
          <a:p>
            <a:endParaRPr lang="en-US" dirty="0" smtClean="0"/>
          </a:p>
        </p:txBody>
      </p:sp>
      <p:sp>
        <p:nvSpPr>
          <p:cNvPr id="8" name="Content Placeholder 7"/>
          <p:cNvSpPr>
            <a:spLocks noGrp="1"/>
          </p:cNvSpPr>
          <p:nvPr>
            <p:ph sz="quarter" idx="4"/>
          </p:nvPr>
        </p:nvSpPr>
        <p:spPr>
          <a:ln>
            <a:solidFill>
              <a:schemeClr val="tx2"/>
            </a:solidFill>
          </a:ln>
        </p:spPr>
        <p:txBody>
          <a:bodyPr>
            <a:normAutofit fontScale="92500" lnSpcReduction="10000"/>
          </a:bodyPr>
          <a:lstStyle/>
          <a:p>
            <a:r>
              <a:rPr lang="en-US" sz="2500" dirty="0" smtClean="0">
                <a:solidFill>
                  <a:schemeClr val="tx2">
                    <a:lumMod val="50000"/>
                  </a:schemeClr>
                </a:solidFill>
              </a:rPr>
              <a:t>Visit: </a:t>
            </a:r>
            <a:r>
              <a:rPr lang="en-US" sz="1600" dirty="0" smtClean="0">
                <a:solidFill>
                  <a:schemeClr val="tx2">
                    <a:lumMod val="50000"/>
                  </a:schemeClr>
                </a:solidFill>
                <a:hlinkClick r:id="rId3"/>
              </a:rPr>
              <a:t>http://www.learnalberta.ca/content/me5l/html/Math5.html</a:t>
            </a:r>
            <a:endParaRPr lang="en-US" sz="1600" dirty="0" smtClean="0">
              <a:solidFill>
                <a:schemeClr val="tx2">
                  <a:lumMod val="50000"/>
                </a:schemeClr>
              </a:solidFill>
            </a:endParaRPr>
          </a:p>
          <a:p>
            <a:r>
              <a:rPr lang="en-US" sz="2500" dirty="0" smtClean="0">
                <a:solidFill>
                  <a:schemeClr val="tx2">
                    <a:lumMod val="50000"/>
                  </a:schemeClr>
                </a:solidFill>
              </a:rPr>
              <a:t>No log in is required.  You can navigate through episodes by category, view parent/teacher notes and math glossary.</a:t>
            </a:r>
          </a:p>
          <a:p>
            <a:r>
              <a:rPr lang="en-US" sz="2500" dirty="0" smtClean="0">
                <a:solidFill>
                  <a:schemeClr val="tx2">
                    <a:lumMod val="50000"/>
                  </a:schemeClr>
                </a:solidFill>
              </a:rPr>
              <a:t>It does not save what you have already done.  However, your session does not expire. </a:t>
            </a:r>
          </a:p>
          <a:p>
            <a:endParaRPr lang="en-US" dirty="0" smtClean="0"/>
          </a:p>
          <a:p>
            <a:endParaRPr lang="en-US" dirty="0"/>
          </a:p>
        </p:txBody>
      </p:sp>
      <p:sp>
        <p:nvSpPr>
          <p:cNvPr id="4" name="Title 3"/>
          <p:cNvSpPr>
            <a:spLocks noGrp="1"/>
          </p:cNvSpPr>
          <p:nvPr>
            <p:ph type="title"/>
          </p:nvPr>
        </p:nvSpPr>
        <p:spPr>
          <a:xfrm>
            <a:off x="304800" y="228600"/>
            <a:ext cx="8534400" cy="758952"/>
          </a:xfrm>
        </p:spPr>
        <p:txBody>
          <a:bodyPr/>
          <a:lstStyle/>
          <a:p>
            <a:r>
              <a:rPr lang="en-US" b="1" dirty="0" smtClean="0">
                <a:solidFill>
                  <a:schemeClr val="accent1"/>
                </a:solidFill>
              </a:rPr>
              <a:t>How can you use these tools?</a:t>
            </a:r>
            <a:endParaRPr lang="en-US" b="1" dirty="0">
              <a:solidFill>
                <a:schemeClr val="accent1"/>
              </a:solidFill>
            </a:endParaRPr>
          </a:p>
        </p:txBody>
      </p:sp>
      <p:pic>
        <p:nvPicPr>
          <p:cNvPr id="9" name="Picture 2">
            <a:hlinkClick r:id="rId2"/>
          </p:cNvPr>
          <p:cNvPicPr>
            <a:picLocks noChangeAspect="1" noChangeArrowheads="1"/>
          </p:cNvPicPr>
          <p:nvPr/>
        </p:nvPicPr>
        <p:blipFill>
          <a:blip r:embed="rId4" cstate="print"/>
          <a:srcRect/>
          <a:stretch>
            <a:fillRect/>
          </a:stretch>
        </p:blipFill>
        <p:spPr bwMode="auto">
          <a:xfrm>
            <a:off x="457200" y="1600200"/>
            <a:ext cx="738459" cy="622126"/>
          </a:xfrm>
          <a:prstGeom prst="rect">
            <a:avLst/>
          </a:prstGeom>
          <a:noFill/>
          <a:ln w="9525">
            <a:noFill/>
            <a:miter lim="800000"/>
            <a:headEnd/>
            <a:tailEnd/>
          </a:ln>
        </p:spPr>
      </p:pic>
      <p:pic>
        <p:nvPicPr>
          <p:cNvPr id="10" name="Picture 2">
            <a:hlinkClick r:id="rId2"/>
          </p:cNvPr>
          <p:cNvPicPr>
            <a:picLocks noChangeAspect="1" noChangeArrowheads="1"/>
          </p:cNvPicPr>
          <p:nvPr/>
        </p:nvPicPr>
        <p:blipFill>
          <a:blip r:embed="rId4" cstate="print"/>
          <a:srcRect/>
          <a:stretch>
            <a:fillRect/>
          </a:stretch>
        </p:blipFill>
        <p:spPr bwMode="auto">
          <a:xfrm>
            <a:off x="3452541" y="1600200"/>
            <a:ext cx="738459" cy="622126"/>
          </a:xfrm>
          <a:prstGeom prst="rect">
            <a:avLst/>
          </a:prstGeom>
          <a:noFill/>
          <a:ln w="9525">
            <a:noFill/>
            <a:miter lim="800000"/>
            <a:headEnd/>
            <a:tailEnd/>
          </a:ln>
        </p:spPr>
      </p:pic>
      <p:pic>
        <p:nvPicPr>
          <p:cNvPr id="11" name="Picture 2">
            <a:hlinkClick r:id="rId3"/>
          </p:cNvPr>
          <p:cNvPicPr>
            <a:picLocks noChangeAspect="1" noChangeArrowheads="1"/>
          </p:cNvPicPr>
          <p:nvPr/>
        </p:nvPicPr>
        <p:blipFill>
          <a:blip r:embed="rId5" cstate="print"/>
          <a:srcRect/>
          <a:stretch>
            <a:fillRect/>
          </a:stretch>
        </p:blipFill>
        <p:spPr bwMode="auto">
          <a:xfrm>
            <a:off x="4876800" y="1447800"/>
            <a:ext cx="1156539" cy="762000"/>
          </a:xfrm>
          <a:prstGeom prst="rect">
            <a:avLst/>
          </a:prstGeom>
          <a:noFill/>
          <a:ln w="9525">
            <a:noFill/>
            <a:miter lim="800000"/>
            <a:headEnd/>
            <a:tailEnd/>
          </a:ln>
        </p:spPr>
      </p:pic>
      <p:pic>
        <p:nvPicPr>
          <p:cNvPr id="12" name="Picture 2">
            <a:hlinkClick r:id="rId3"/>
          </p:cNvPr>
          <p:cNvPicPr>
            <a:picLocks noChangeAspect="1" noChangeArrowheads="1"/>
          </p:cNvPicPr>
          <p:nvPr/>
        </p:nvPicPr>
        <p:blipFill>
          <a:blip r:embed="rId5" cstate="print"/>
          <a:srcRect/>
          <a:stretch>
            <a:fillRect/>
          </a:stretch>
        </p:blipFill>
        <p:spPr bwMode="auto">
          <a:xfrm>
            <a:off x="7606461" y="1447800"/>
            <a:ext cx="1156539"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 calcmode="lin" valueType="num">
                                      <p:cBhvr additive="base">
                                        <p:cTn id="4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 calcmode="lin" valueType="num">
                                      <p:cBhvr additive="base">
                                        <p:cTn id="4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xEl>
                                              <p:pRg st="2" end="2"/>
                                            </p:txEl>
                                          </p:spTgt>
                                        </p:tgtEl>
                                        <p:attrNameLst>
                                          <p:attrName>style.visibility</p:attrName>
                                        </p:attrNameLst>
                                      </p:cBhvr>
                                      <p:to>
                                        <p:strVal val="visible"/>
                                      </p:to>
                                    </p:set>
                                    <p:anim calcmode="lin" valueType="num">
                                      <p:cBhvr additive="base">
                                        <p:cTn id="5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Khan Academy</a:t>
            </a:r>
            <a:endParaRPr lang="en-US" dirty="0"/>
          </a:p>
        </p:txBody>
      </p:sp>
      <p:sp>
        <p:nvSpPr>
          <p:cNvPr id="7" name="Text Placeholder 6"/>
          <p:cNvSpPr>
            <a:spLocks noGrp="1"/>
          </p:cNvSpPr>
          <p:nvPr>
            <p:ph type="body" sz="half" idx="3"/>
          </p:nvPr>
        </p:nvSpPr>
        <p:spPr/>
        <p:txBody>
          <a:bodyPr/>
          <a:lstStyle/>
          <a:p>
            <a:pPr algn="ctr"/>
            <a:r>
              <a:rPr lang="en-US" dirty="0" smtClean="0"/>
              <a:t>Math Live</a:t>
            </a:r>
            <a:endParaRPr lang="en-US" dirty="0"/>
          </a:p>
        </p:txBody>
      </p:sp>
      <p:sp>
        <p:nvSpPr>
          <p:cNvPr id="6" name="Content Placeholder 5"/>
          <p:cNvSpPr>
            <a:spLocks noGrp="1"/>
          </p:cNvSpPr>
          <p:nvPr>
            <p:ph sz="quarter" idx="2"/>
          </p:nvPr>
        </p:nvSpPr>
        <p:spPr>
          <a:ln>
            <a:solidFill>
              <a:schemeClr val="tx2"/>
            </a:solidFill>
          </a:ln>
        </p:spPr>
        <p:txBody>
          <a:bodyPr>
            <a:normAutofit fontScale="55000" lnSpcReduction="20000"/>
          </a:bodyPr>
          <a:lstStyle/>
          <a:p>
            <a:r>
              <a:rPr lang="en-US" sz="3800" dirty="0" smtClean="0">
                <a:solidFill>
                  <a:schemeClr val="tx2">
                    <a:lumMod val="50000"/>
                  </a:schemeClr>
                </a:solidFill>
              </a:rPr>
              <a:t>Video demonstrations about various math concepts are available (videos can be downloaded as well).</a:t>
            </a:r>
          </a:p>
          <a:p>
            <a:r>
              <a:rPr lang="en-US" sz="3800" dirty="0" smtClean="0">
                <a:solidFill>
                  <a:schemeClr val="tx2">
                    <a:lumMod val="50000"/>
                  </a:schemeClr>
                </a:solidFill>
              </a:rPr>
              <a:t>There are practice activities that students can complete online (hints are available if necessary).</a:t>
            </a:r>
          </a:p>
          <a:p>
            <a:r>
              <a:rPr lang="en-US" sz="3800" dirty="0" smtClean="0">
                <a:solidFill>
                  <a:schemeClr val="tx2">
                    <a:lumMod val="50000"/>
                  </a:schemeClr>
                </a:solidFill>
              </a:rPr>
              <a:t>Students have the ability to check individual progress, earn badges, and set goals.</a:t>
            </a:r>
          </a:p>
          <a:p>
            <a:r>
              <a:rPr lang="en-US" sz="3800" dirty="0" smtClean="0">
                <a:solidFill>
                  <a:schemeClr val="tx2">
                    <a:lumMod val="50000"/>
                  </a:schemeClr>
                </a:solidFill>
              </a:rPr>
              <a:t>Teachers have the ability to check progress of entire class.</a:t>
            </a:r>
          </a:p>
          <a:p>
            <a:endParaRPr lang="en-US" dirty="0" smtClean="0"/>
          </a:p>
        </p:txBody>
      </p:sp>
      <p:sp>
        <p:nvSpPr>
          <p:cNvPr id="8" name="Content Placeholder 7"/>
          <p:cNvSpPr>
            <a:spLocks noGrp="1"/>
          </p:cNvSpPr>
          <p:nvPr>
            <p:ph sz="quarter" idx="4"/>
          </p:nvPr>
        </p:nvSpPr>
        <p:spPr>
          <a:ln>
            <a:solidFill>
              <a:schemeClr val="tx2"/>
            </a:solidFill>
          </a:ln>
        </p:spPr>
        <p:txBody>
          <a:bodyPr>
            <a:normAutofit fontScale="70000" lnSpcReduction="20000"/>
          </a:bodyPr>
          <a:lstStyle/>
          <a:p>
            <a:r>
              <a:rPr lang="en-US" dirty="0" smtClean="0">
                <a:solidFill>
                  <a:schemeClr val="tx2">
                    <a:lumMod val="50000"/>
                  </a:schemeClr>
                </a:solidFill>
              </a:rPr>
              <a:t>Cartoon episodes, starring the same four characters, about math found in everyday life are available (episodes cannot be downloaded).</a:t>
            </a:r>
          </a:p>
          <a:p>
            <a:r>
              <a:rPr lang="en-US" dirty="0" smtClean="0">
                <a:solidFill>
                  <a:schemeClr val="tx2">
                    <a:lumMod val="50000"/>
                  </a:schemeClr>
                </a:solidFill>
              </a:rPr>
              <a:t>There are online practice activities along with the episodes.</a:t>
            </a:r>
          </a:p>
          <a:p>
            <a:r>
              <a:rPr lang="en-US" dirty="0" smtClean="0">
                <a:solidFill>
                  <a:schemeClr val="tx2">
                    <a:lumMod val="50000"/>
                  </a:schemeClr>
                </a:solidFill>
              </a:rPr>
              <a:t> There is an illustrated math glossary.</a:t>
            </a:r>
          </a:p>
          <a:p>
            <a:r>
              <a:rPr lang="en-US" dirty="0" smtClean="0">
                <a:solidFill>
                  <a:schemeClr val="tx2">
                    <a:lumMod val="50000"/>
                  </a:schemeClr>
                </a:solidFill>
              </a:rPr>
              <a:t>There are teacher as well as parent notes.</a:t>
            </a:r>
          </a:p>
          <a:p>
            <a:r>
              <a:rPr lang="en-US" dirty="0" smtClean="0">
                <a:solidFill>
                  <a:schemeClr val="tx2">
                    <a:lumMod val="50000"/>
                  </a:schemeClr>
                </a:solidFill>
              </a:rPr>
              <a:t>There are assessments that include exemplars to help with grading.</a:t>
            </a:r>
          </a:p>
          <a:p>
            <a:endParaRPr lang="en-US" dirty="0" smtClean="0"/>
          </a:p>
          <a:p>
            <a:endParaRPr lang="en-US" dirty="0"/>
          </a:p>
        </p:txBody>
      </p:sp>
      <p:sp>
        <p:nvSpPr>
          <p:cNvPr id="4" name="Title 3"/>
          <p:cNvSpPr>
            <a:spLocks noGrp="1"/>
          </p:cNvSpPr>
          <p:nvPr>
            <p:ph type="title"/>
          </p:nvPr>
        </p:nvSpPr>
        <p:spPr>
          <a:xfrm>
            <a:off x="304800" y="228600"/>
            <a:ext cx="8534400" cy="758952"/>
          </a:xfrm>
        </p:spPr>
        <p:txBody>
          <a:bodyPr/>
          <a:lstStyle/>
          <a:p>
            <a:r>
              <a:rPr lang="en-US" b="1" dirty="0" smtClean="0">
                <a:solidFill>
                  <a:schemeClr val="accent1"/>
                </a:solidFill>
              </a:rPr>
              <a:t>What do these tools offer?</a:t>
            </a:r>
            <a:endParaRPr lang="en-US" b="1" dirty="0">
              <a:solidFill>
                <a:schemeClr val="accent1"/>
              </a:solidFill>
            </a:endParaRPr>
          </a:p>
        </p:txBody>
      </p:sp>
      <p:pic>
        <p:nvPicPr>
          <p:cNvPr id="9" name="Picture 2">
            <a:hlinkClick r:id="rId2"/>
          </p:cNvPr>
          <p:cNvPicPr>
            <a:picLocks noChangeAspect="1" noChangeArrowheads="1"/>
          </p:cNvPicPr>
          <p:nvPr/>
        </p:nvPicPr>
        <p:blipFill>
          <a:blip r:embed="rId3" cstate="print"/>
          <a:srcRect/>
          <a:stretch>
            <a:fillRect/>
          </a:stretch>
        </p:blipFill>
        <p:spPr bwMode="auto">
          <a:xfrm>
            <a:off x="4876800" y="1447800"/>
            <a:ext cx="1156539" cy="762000"/>
          </a:xfrm>
          <a:prstGeom prst="rect">
            <a:avLst/>
          </a:prstGeom>
          <a:noFill/>
          <a:ln w="9525">
            <a:noFill/>
            <a:miter lim="800000"/>
            <a:headEnd/>
            <a:tailEnd/>
          </a:ln>
        </p:spPr>
      </p:pic>
      <p:pic>
        <p:nvPicPr>
          <p:cNvPr id="10" name="Picture 2">
            <a:hlinkClick r:id="rId2"/>
          </p:cNvPr>
          <p:cNvPicPr>
            <a:picLocks noChangeAspect="1" noChangeArrowheads="1"/>
          </p:cNvPicPr>
          <p:nvPr/>
        </p:nvPicPr>
        <p:blipFill>
          <a:blip r:embed="rId3" cstate="print"/>
          <a:srcRect/>
          <a:stretch>
            <a:fillRect/>
          </a:stretch>
        </p:blipFill>
        <p:spPr bwMode="auto">
          <a:xfrm>
            <a:off x="7606461" y="1447800"/>
            <a:ext cx="1156539" cy="762000"/>
          </a:xfrm>
          <a:prstGeom prst="rect">
            <a:avLst/>
          </a:prstGeom>
          <a:noFill/>
          <a:ln w="9525">
            <a:noFill/>
            <a:miter lim="800000"/>
            <a:headEnd/>
            <a:tailEnd/>
          </a:ln>
        </p:spPr>
      </p:pic>
      <p:pic>
        <p:nvPicPr>
          <p:cNvPr id="11" name="Picture 2">
            <a:hlinkClick r:id="rId4"/>
          </p:cNvPr>
          <p:cNvPicPr>
            <a:picLocks noChangeAspect="1" noChangeArrowheads="1"/>
          </p:cNvPicPr>
          <p:nvPr/>
        </p:nvPicPr>
        <p:blipFill>
          <a:blip r:embed="rId5" cstate="print"/>
          <a:srcRect/>
          <a:stretch>
            <a:fillRect/>
          </a:stretch>
        </p:blipFill>
        <p:spPr bwMode="auto">
          <a:xfrm>
            <a:off x="457200" y="1600200"/>
            <a:ext cx="738459" cy="622126"/>
          </a:xfrm>
          <a:prstGeom prst="rect">
            <a:avLst/>
          </a:prstGeom>
          <a:noFill/>
          <a:ln w="9525">
            <a:noFill/>
            <a:miter lim="800000"/>
            <a:headEnd/>
            <a:tailEnd/>
          </a:ln>
        </p:spPr>
      </p:pic>
      <p:pic>
        <p:nvPicPr>
          <p:cNvPr id="12" name="Picture 2">
            <a:hlinkClick r:id="rId4"/>
          </p:cNvPr>
          <p:cNvPicPr>
            <a:picLocks noChangeAspect="1" noChangeArrowheads="1"/>
          </p:cNvPicPr>
          <p:nvPr/>
        </p:nvPicPr>
        <p:blipFill>
          <a:blip r:embed="rId5" cstate="print"/>
          <a:srcRect/>
          <a:stretch>
            <a:fillRect/>
          </a:stretch>
        </p:blipFill>
        <p:spPr bwMode="auto">
          <a:xfrm>
            <a:off x="3429000" y="1600200"/>
            <a:ext cx="738459" cy="6221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 calcmode="lin" valueType="num">
                                      <p:cBhvr additive="base">
                                        <p:cTn id="4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 calcmode="lin" valueType="num">
                                      <p:cBhvr additive="base">
                                        <p:cTn id="4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xEl>
                                              <p:pRg st="2" end="2"/>
                                            </p:txEl>
                                          </p:spTgt>
                                        </p:tgtEl>
                                        <p:attrNameLst>
                                          <p:attrName>style.visibility</p:attrName>
                                        </p:attrNameLst>
                                      </p:cBhvr>
                                      <p:to>
                                        <p:strVal val="visible"/>
                                      </p:to>
                                    </p:set>
                                    <p:anim calcmode="lin" valueType="num">
                                      <p:cBhvr additive="base">
                                        <p:cTn id="5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xEl>
                                              <p:pRg st="3" end="3"/>
                                            </p:txEl>
                                          </p:spTgt>
                                        </p:tgtEl>
                                        <p:attrNameLst>
                                          <p:attrName>style.visibility</p:attrName>
                                        </p:attrNameLst>
                                      </p:cBhvr>
                                      <p:to>
                                        <p:strVal val="visible"/>
                                      </p:to>
                                    </p:set>
                                    <p:anim calcmode="lin" valueType="num">
                                      <p:cBhvr additive="base">
                                        <p:cTn id="6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xEl>
                                              <p:pRg st="4" end="4"/>
                                            </p:txEl>
                                          </p:spTgt>
                                        </p:tgtEl>
                                        <p:attrNameLst>
                                          <p:attrName>style.visibility</p:attrName>
                                        </p:attrNameLst>
                                      </p:cBhvr>
                                      <p:to>
                                        <p:strVal val="visible"/>
                                      </p:to>
                                    </p:set>
                                    <p:anim calcmode="lin" valueType="num">
                                      <p:cBhvr additive="base">
                                        <p:cTn id="67"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6" cstate="print"/>
          <a:srcRect/>
          <a:stretch>
            <a:fillRect/>
          </a:stretch>
        </p:blipFill>
        <p:spPr bwMode="auto">
          <a:xfrm>
            <a:off x="1905000" y="2057400"/>
            <a:ext cx="5283695" cy="2362200"/>
          </a:xfrm>
          <a:prstGeom prst="rect">
            <a:avLst/>
          </a:prstGeom>
          <a:noFill/>
          <a:ln w="25400">
            <a:solidFill>
              <a:schemeClr val="accent1"/>
            </a:solidFill>
            <a:miter lim="800000"/>
            <a:headEnd/>
            <a:tailEnd/>
          </a:ln>
        </p:spPr>
      </p:pic>
      <p:sp>
        <p:nvSpPr>
          <p:cNvPr id="7" name="Title 6"/>
          <p:cNvSpPr>
            <a:spLocks noGrp="1"/>
          </p:cNvSpPr>
          <p:nvPr>
            <p:ph type="title"/>
          </p:nvPr>
        </p:nvSpPr>
        <p:spPr>
          <a:xfrm>
            <a:off x="301752" y="384048"/>
            <a:ext cx="8534400" cy="758952"/>
          </a:xfrm>
        </p:spPr>
        <p:txBody>
          <a:bodyPr>
            <a:noAutofit/>
          </a:bodyPr>
          <a:lstStyle/>
          <a:p>
            <a:r>
              <a:rPr lang="en-US" sz="3200" b="1" dirty="0" smtClean="0">
                <a:solidFill>
                  <a:schemeClr val="accent1"/>
                </a:solidFill>
              </a:rPr>
              <a:t>Possible Uses for </a:t>
            </a:r>
            <a:br>
              <a:rPr lang="en-US" sz="3200" b="1" dirty="0" smtClean="0">
                <a:solidFill>
                  <a:schemeClr val="accent1"/>
                </a:solidFill>
              </a:rPr>
            </a:br>
            <a:r>
              <a:rPr lang="en-US" sz="3200" b="1" dirty="0" smtClean="0">
                <a:solidFill>
                  <a:schemeClr val="accent1"/>
                </a:solidFill>
              </a:rPr>
              <a:t>Khan Academy in my Classroom</a:t>
            </a:r>
            <a:endParaRPr lang="en-US" sz="3200" b="1" dirty="0">
              <a:solidFill>
                <a:schemeClr val="accent1"/>
              </a:solidFill>
            </a:endParaRPr>
          </a:p>
        </p:txBody>
      </p:sp>
      <p:sp>
        <p:nvSpPr>
          <p:cNvPr id="9" name="Title 6"/>
          <p:cNvSpPr txBox="1">
            <a:spLocks/>
          </p:cNvSpPr>
          <p:nvPr/>
        </p:nvSpPr>
        <p:spPr>
          <a:xfrm>
            <a:off x="76200" y="1146048"/>
            <a:ext cx="2819400" cy="758952"/>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500" b="1" dirty="0" smtClean="0">
                <a:solidFill>
                  <a:schemeClr val="accent1"/>
                </a:solidFill>
                <a:latin typeface="+mj-lt"/>
                <a:ea typeface="+mj-ea"/>
                <a:cs typeface="+mj-cs"/>
              </a:rPr>
              <a:t>Book of Rules</a:t>
            </a:r>
          </a:p>
        </p:txBody>
      </p:sp>
      <p:sp>
        <p:nvSpPr>
          <p:cNvPr id="11" name="TextBox 10"/>
          <p:cNvSpPr txBox="1"/>
          <p:nvPr/>
        </p:nvSpPr>
        <p:spPr>
          <a:xfrm>
            <a:off x="2667000" y="1447800"/>
            <a:ext cx="6400800" cy="646331"/>
          </a:xfrm>
          <a:prstGeom prst="rect">
            <a:avLst/>
          </a:prstGeom>
          <a:noFill/>
        </p:spPr>
        <p:txBody>
          <a:bodyPr wrap="square" rtlCol="0">
            <a:spAutoFit/>
          </a:bodyPr>
          <a:lstStyle/>
          <a:p>
            <a:r>
              <a:rPr lang="en-US" sz="1200" dirty="0" smtClean="0">
                <a:solidFill>
                  <a:schemeClr val="accent1"/>
                </a:solidFill>
              </a:rPr>
              <a:t>Currently, I use a Book of Rules  to teach new concepts/skills.  I can introduce a new rules card by using the Khan Academy videos.  I can even attach the videos to the rules cards and post on my website for parents to use as a resource at home.</a:t>
            </a:r>
            <a:endParaRPr lang="en-US" sz="1200" dirty="0">
              <a:solidFill>
                <a:schemeClr val="accent1"/>
              </a:solidFill>
            </a:endParaRPr>
          </a:p>
        </p:txBody>
      </p:sp>
      <p:pic>
        <p:nvPicPr>
          <p:cNvPr id="8" name="Picture 2">
            <a:hlinkClick r:id="rId7"/>
          </p:cNvPr>
          <p:cNvPicPr>
            <a:picLocks noChangeAspect="1" noChangeArrowheads="1"/>
          </p:cNvPicPr>
          <p:nvPr/>
        </p:nvPicPr>
        <p:blipFill>
          <a:blip r:embed="rId8" cstate="print"/>
          <a:srcRect/>
          <a:stretch>
            <a:fillRect/>
          </a:stretch>
        </p:blipFill>
        <p:spPr bwMode="auto">
          <a:xfrm>
            <a:off x="4005146" y="5778674"/>
            <a:ext cx="1100254" cy="926926"/>
          </a:xfrm>
          <a:prstGeom prst="rect">
            <a:avLst/>
          </a:prstGeom>
          <a:noFill/>
          <a:ln w="9525">
            <a:noFill/>
            <a:miter lim="800000"/>
            <a:headEnd/>
            <a:tailEnd/>
          </a:ln>
        </p:spPr>
      </p:pic>
      <p:sp>
        <p:nvSpPr>
          <p:cNvPr id="15" name="Rectangle 14"/>
          <p:cNvSpPr/>
          <p:nvPr/>
        </p:nvSpPr>
        <p:spPr>
          <a:xfrm>
            <a:off x="228600" y="2590800"/>
            <a:ext cx="1653017" cy="338554"/>
          </a:xfrm>
          <a:prstGeom prst="rect">
            <a:avLst/>
          </a:prstGeom>
        </p:spPr>
        <p:txBody>
          <a:bodyPr wrap="none">
            <a:spAutoFit/>
          </a:bodyPr>
          <a:lstStyle/>
          <a:p>
            <a:pPr lvl="0" algn="ctr">
              <a:spcBef>
                <a:spcPct val="0"/>
              </a:spcBef>
              <a:defRPr/>
            </a:pPr>
            <a:r>
              <a:rPr lang="en-US" sz="1600" b="1" dirty="0" smtClean="0">
                <a:solidFill>
                  <a:schemeClr val="accent1"/>
                </a:solidFill>
              </a:rPr>
              <a:t>(sample card)</a:t>
            </a:r>
            <a:endParaRPr lang="en-US" sz="1600" b="1" dirty="0">
              <a:solidFill>
                <a:schemeClr val="accent1"/>
              </a:solidFill>
            </a:endParaRPr>
          </a:p>
        </p:txBody>
      </p:sp>
      <p:cxnSp>
        <p:nvCxnSpPr>
          <p:cNvPr id="18" name="Straight Arrow Connector 17"/>
          <p:cNvCxnSpPr/>
          <p:nvPr/>
        </p:nvCxnSpPr>
        <p:spPr>
          <a:xfrm flipH="1">
            <a:off x="533400" y="2971800"/>
            <a:ext cx="1676400" cy="13716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895600" y="4114800"/>
            <a:ext cx="2514600" cy="11430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pic>
        <p:nvPicPr>
          <p:cNvPr id="2" name="factor vi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52401" y="4548188"/>
            <a:ext cx="3428999" cy="1928812"/>
          </a:xfrm>
          <a:prstGeom prst="rect">
            <a:avLst/>
          </a:prstGeom>
        </p:spPr>
      </p:pic>
      <p:pic>
        <p:nvPicPr>
          <p:cNvPr id="3" name="prime vid.mp4">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486400" y="4505325"/>
            <a:ext cx="3505200" cy="197167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609600" y="2819400"/>
            <a:ext cx="4772370" cy="2133600"/>
          </a:xfrm>
          <a:prstGeom prst="rect">
            <a:avLst/>
          </a:prstGeom>
          <a:noFill/>
          <a:ln w="9525">
            <a:solidFill>
              <a:schemeClr val="accent1"/>
            </a:solidFill>
            <a:miter lim="800000"/>
            <a:headEnd/>
            <a:tailEnd/>
          </a:ln>
        </p:spPr>
      </p:pic>
      <p:sp>
        <p:nvSpPr>
          <p:cNvPr id="7" name="Title 6"/>
          <p:cNvSpPr>
            <a:spLocks noGrp="1"/>
          </p:cNvSpPr>
          <p:nvPr>
            <p:ph type="title"/>
          </p:nvPr>
        </p:nvSpPr>
        <p:spPr/>
        <p:txBody>
          <a:bodyPr>
            <a:noAutofit/>
          </a:bodyPr>
          <a:lstStyle/>
          <a:p>
            <a:r>
              <a:rPr lang="en-US" sz="2500" b="1" dirty="0" smtClean="0">
                <a:solidFill>
                  <a:schemeClr val="accent1"/>
                </a:solidFill>
              </a:rPr>
              <a:t>Possible Uses for Math Live in my Classroom</a:t>
            </a:r>
            <a:endParaRPr lang="en-US" sz="2500" b="1" dirty="0">
              <a:solidFill>
                <a:schemeClr val="accent1"/>
              </a:solidFill>
            </a:endParaRPr>
          </a:p>
        </p:txBody>
      </p:sp>
      <p:sp>
        <p:nvSpPr>
          <p:cNvPr id="9" name="Title 6"/>
          <p:cNvSpPr txBox="1">
            <a:spLocks/>
          </p:cNvSpPr>
          <p:nvPr/>
        </p:nvSpPr>
        <p:spPr>
          <a:xfrm>
            <a:off x="228600" y="228600"/>
            <a:ext cx="8686800" cy="2209800"/>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smtClean="0">
                <a:solidFill>
                  <a:schemeClr val="accent3"/>
                </a:solidFill>
                <a:latin typeface="+mj-lt"/>
                <a:ea typeface="+mj-ea"/>
                <a:cs typeface="+mj-cs"/>
              </a:rPr>
              <a:t>After viewing rules card and video from Khan Academy, we can view Math Live episode on “Multiples, Factors, Primes, and Composites,” and complete accompanying worksheet.</a:t>
            </a:r>
          </a:p>
        </p:txBody>
      </p:sp>
      <p:pic>
        <p:nvPicPr>
          <p:cNvPr id="6" name="Picture 5">
            <a:hlinkClick r:id="rId3"/>
          </p:cNvPr>
          <p:cNvPicPr>
            <a:picLocks noChangeAspect="1" noChangeArrowheads="1"/>
          </p:cNvPicPr>
          <p:nvPr/>
        </p:nvPicPr>
        <p:blipFill>
          <a:blip r:embed="rId4" cstate="print"/>
          <a:srcRect/>
          <a:stretch>
            <a:fillRect/>
          </a:stretch>
        </p:blipFill>
        <p:spPr bwMode="auto">
          <a:xfrm>
            <a:off x="3733800" y="5791200"/>
            <a:ext cx="1387847" cy="914400"/>
          </a:xfrm>
          <a:prstGeom prst="rect">
            <a:avLst/>
          </a:prstGeom>
          <a:noFill/>
          <a:ln w="9525">
            <a:noFill/>
            <a:miter lim="800000"/>
            <a:headEnd/>
            <a:tailEnd/>
          </a:ln>
        </p:spPr>
      </p:pic>
      <p:sp>
        <p:nvSpPr>
          <p:cNvPr id="8" name="Rectangle 7"/>
          <p:cNvSpPr/>
          <p:nvPr/>
        </p:nvSpPr>
        <p:spPr>
          <a:xfrm>
            <a:off x="2286000" y="2438400"/>
            <a:ext cx="1653017" cy="338554"/>
          </a:xfrm>
          <a:prstGeom prst="rect">
            <a:avLst/>
          </a:prstGeom>
        </p:spPr>
        <p:txBody>
          <a:bodyPr wrap="none">
            <a:spAutoFit/>
          </a:bodyPr>
          <a:lstStyle/>
          <a:p>
            <a:pPr lvl="0" algn="ctr">
              <a:spcBef>
                <a:spcPct val="0"/>
              </a:spcBef>
              <a:defRPr/>
            </a:pPr>
            <a:r>
              <a:rPr lang="en-US" sz="1600" b="1" dirty="0" smtClean="0">
                <a:solidFill>
                  <a:schemeClr val="accent1"/>
                </a:solidFill>
              </a:rPr>
              <a:t>(sample card)</a:t>
            </a:r>
            <a:endParaRPr lang="en-US" sz="1600" b="1" dirty="0">
              <a:solidFill>
                <a:schemeClr val="accent1"/>
              </a:solidFill>
            </a:endParaRPr>
          </a:p>
        </p:txBody>
      </p:sp>
      <p:pic>
        <p:nvPicPr>
          <p:cNvPr id="11" name="Picture 2">
            <a:hlinkClick r:id="rId5" action="ppaction://hlinkfile"/>
          </p:cNvPr>
          <p:cNvPicPr>
            <a:picLocks noChangeAspect="1" noChangeArrowheads="1"/>
          </p:cNvPicPr>
          <p:nvPr/>
        </p:nvPicPr>
        <p:blipFill>
          <a:blip r:embed="rId6" cstate="print"/>
          <a:srcRect/>
          <a:stretch>
            <a:fillRect/>
          </a:stretch>
        </p:blipFill>
        <p:spPr bwMode="auto">
          <a:xfrm>
            <a:off x="6172200" y="2590800"/>
            <a:ext cx="2210689" cy="2968753"/>
          </a:xfrm>
          <a:prstGeom prst="rect">
            <a:avLst/>
          </a:prstGeom>
          <a:noFill/>
          <a:ln w="3175">
            <a:solidFill>
              <a:schemeClr val="accent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01752" y="384048"/>
            <a:ext cx="8534400" cy="758952"/>
          </a:xfrm>
        </p:spPr>
        <p:txBody>
          <a:bodyPr>
            <a:noAutofit/>
          </a:bodyPr>
          <a:lstStyle/>
          <a:p>
            <a:r>
              <a:rPr lang="en-US" sz="3200" b="1" dirty="0" smtClean="0">
                <a:solidFill>
                  <a:schemeClr val="accent1"/>
                </a:solidFill>
              </a:rPr>
              <a:t>Additional Uses for </a:t>
            </a:r>
            <a:br>
              <a:rPr lang="en-US" sz="3200" b="1" dirty="0" smtClean="0">
                <a:solidFill>
                  <a:schemeClr val="accent1"/>
                </a:solidFill>
              </a:rPr>
            </a:br>
            <a:r>
              <a:rPr lang="en-US" sz="3200" b="1" dirty="0" smtClean="0">
                <a:solidFill>
                  <a:schemeClr val="accent1"/>
                </a:solidFill>
              </a:rPr>
              <a:t>Khan Academy in my Classroom</a:t>
            </a:r>
            <a:endParaRPr lang="en-US" sz="3200" b="1" dirty="0">
              <a:solidFill>
                <a:schemeClr val="accent1"/>
              </a:solidFill>
            </a:endParaRPr>
          </a:p>
        </p:txBody>
      </p:sp>
      <p:sp>
        <p:nvSpPr>
          <p:cNvPr id="9" name="Title 6"/>
          <p:cNvSpPr txBox="1">
            <a:spLocks/>
          </p:cNvSpPr>
          <p:nvPr/>
        </p:nvSpPr>
        <p:spPr>
          <a:xfrm>
            <a:off x="3048000" y="1603248"/>
            <a:ext cx="3124200" cy="758952"/>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500" b="1" dirty="0" smtClean="0">
                <a:solidFill>
                  <a:schemeClr val="accent3"/>
                </a:solidFill>
                <a:latin typeface="+mj-lt"/>
                <a:ea typeface="+mj-ea"/>
                <a:cs typeface="+mj-cs"/>
              </a:rPr>
              <a:t>Online</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500" b="1" dirty="0" smtClean="0">
                <a:solidFill>
                  <a:schemeClr val="accent3"/>
                </a:solidFill>
                <a:latin typeface="+mj-lt"/>
                <a:ea typeface="+mj-ea"/>
                <a:cs typeface="+mj-cs"/>
              </a:rPr>
              <a:t>Student Practice</a:t>
            </a:r>
          </a:p>
        </p:txBody>
      </p:sp>
      <p:sp>
        <p:nvSpPr>
          <p:cNvPr id="11" name="TextBox 10"/>
          <p:cNvSpPr txBox="1"/>
          <p:nvPr/>
        </p:nvSpPr>
        <p:spPr>
          <a:xfrm>
            <a:off x="609600" y="2438400"/>
            <a:ext cx="7924800" cy="2062103"/>
          </a:xfrm>
          <a:prstGeom prst="rect">
            <a:avLst/>
          </a:prstGeom>
          <a:noFill/>
        </p:spPr>
        <p:txBody>
          <a:bodyPr wrap="square" rtlCol="0">
            <a:spAutoFit/>
          </a:bodyPr>
          <a:lstStyle/>
          <a:p>
            <a:r>
              <a:rPr lang="en-US" sz="1600" dirty="0" smtClean="0">
                <a:solidFill>
                  <a:schemeClr val="accent1"/>
                </a:solidFill>
              </a:rPr>
              <a:t>After viewing the videos, rules card, and completing practice activities, my students and I can visit the following website for  independent practice.  After completing the independent practice, students will be able to:</a:t>
            </a:r>
          </a:p>
          <a:p>
            <a:pPr lvl="1">
              <a:buFont typeface="Arial" pitchFamily="34" charset="0"/>
              <a:buChar char="•"/>
            </a:pPr>
            <a:r>
              <a:rPr lang="en-US" sz="1600" dirty="0" smtClean="0">
                <a:solidFill>
                  <a:schemeClr val="accent1"/>
                </a:solidFill>
              </a:rPr>
              <a:t>see if they earn badges.</a:t>
            </a:r>
          </a:p>
          <a:p>
            <a:pPr lvl="1">
              <a:buFont typeface="Arial" pitchFamily="34" charset="0"/>
              <a:buChar char="•"/>
            </a:pPr>
            <a:r>
              <a:rPr lang="en-US" sz="1600" dirty="0" smtClean="0">
                <a:solidFill>
                  <a:schemeClr val="accent1"/>
                </a:solidFill>
              </a:rPr>
              <a:t>set goals for next time.  </a:t>
            </a:r>
          </a:p>
          <a:p>
            <a:pPr lvl="1">
              <a:buFont typeface="Arial" pitchFamily="34" charset="0"/>
              <a:buChar char="•"/>
            </a:pPr>
            <a:endParaRPr lang="en-US" sz="1600" dirty="0" smtClean="0">
              <a:solidFill>
                <a:schemeClr val="accent1"/>
              </a:solidFill>
            </a:endParaRPr>
          </a:p>
          <a:p>
            <a:pPr marL="0" lvl="1"/>
            <a:r>
              <a:rPr lang="en-US" sz="1600" dirty="0" smtClean="0">
                <a:solidFill>
                  <a:schemeClr val="accent1"/>
                </a:solidFill>
              </a:rPr>
              <a:t>Then, I can check the progress of my entire class.  I will get to see who needs more practice as well as who has mastered the skill.</a:t>
            </a:r>
            <a:endParaRPr lang="en-US" sz="1600" dirty="0">
              <a:solidFill>
                <a:schemeClr val="accent1"/>
              </a:solidFill>
            </a:endParaRPr>
          </a:p>
        </p:txBody>
      </p:sp>
      <p:pic>
        <p:nvPicPr>
          <p:cNvPr id="8" name="Picture 2">
            <a:hlinkClick r:id="rId2"/>
          </p:cNvPr>
          <p:cNvPicPr>
            <a:picLocks noChangeAspect="1" noChangeArrowheads="1"/>
          </p:cNvPicPr>
          <p:nvPr/>
        </p:nvPicPr>
        <p:blipFill>
          <a:blip r:embed="rId3" cstate="print"/>
          <a:srcRect/>
          <a:stretch>
            <a:fillRect/>
          </a:stretch>
        </p:blipFill>
        <p:spPr bwMode="auto">
          <a:xfrm>
            <a:off x="4005146" y="5778674"/>
            <a:ext cx="1100254" cy="926926"/>
          </a:xfrm>
          <a:prstGeom prst="rect">
            <a:avLst/>
          </a:prstGeom>
          <a:noFill/>
          <a:ln w="9525">
            <a:noFill/>
            <a:miter lim="800000"/>
            <a:headEnd/>
            <a:tailEnd/>
          </a:ln>
        </p:spPr>
      </p:pic>
      <p:sp>
        <p:nvSpPr>
          <p:cNvPr id="12" name="Rectangle 11"/>
          <p:cNvSpPr/>
          <p:nvPr/>
        </p:nvSpPr>
        <p:spPr>
          <a:xfrm>
            <a:off x="1676400" y="4800600"/>
            <a:ext cx="5943600" cy="369332"/>
          </a:xfrm>
          <a:prstGeom prst="rect">
            <a:avLst/>
          </a:prstGeom>
        </p:spPr>
        <p:txBody>
          <a:bodyPr wrap="square">
            <a:spAutoFit/>
          </a:bodyPr>
          <a:lstStyle/>
          <a:p>
            <a:r>
              <a:rPr lang="en-US" dirty="0" smtClean="0">
                <a:hlinkClick r:id="rId4"/>
              </a:rPr>
              <a:t>http://www.khanacademy.org/exercise/prime_numbers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2500" b="1" dirty="0" smtClean="0">
                <a:solidFill>
                  <a:schemeClr val="accent1"/>
                </a:solidFill>
              </a:rPr>
              <a:t>Additional Uses for Math Live in my Classroom</a:t>
            </a:r>
            <a:endParaRPr lang="en-US" sz="2500" b="1" dirty="0">
              <a:solidFill>
                <a:schemeClr val="accent1"/>
              </a:solidFill>
            </a:endParaRPr>
          </a:p>
        </p:txBody>
      </p:sp>
      <p:sp>
        <p:nvSpPr>
          <p:cNvPr id="9" name="Title 6"/>
          <p:cNvSpPr txBox="1">
            <a:spLocks/>
          </p:cNvSpPr>
          <p:nvPr/>
        </p:nvSpPr>
        <p:spPr>
          <a:xfrm>
            <a:off x="228600" y="762000"/>
            <a:ext cx="8686800" cy="2209800"/>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smtClean="0">
                <a:solidFill>
                  <a:schemeClr val="accent3"/>
                </a:solidFill>
                <a:latin typeface="+mj-lt"/>
                <a:ea typeface="+mj-ea"/>
                <a:cs typeface="+mj-cs"/>
              </a:rPr>
              <a:t>After viewing student results, I can refer parents to the Parent Notes section of Math Live as well as the Assessments section.  That way, the students can have additional reinforcement of the skills at home.</a:t>
            </a:r>
          </a:p>
        </p:txBody>
      </p:sp>
      <p:pic>
        <p:nvPicPr>
          <p:cNvPr id="6" name="Picture 5">
            <a:hlinkClick r:id="rId2"/>
          </p:cNvPr>
          <p:cNvPicPr>
            <a:picLocks noChangeAspect="1" noChangeArrowheads="1"/>
          </p:cNvPicPr>
          <p:nvPr/>
        </p:nvPicPr>
        <p:blipFill>
          <a:blip r:embed="rId3" cstate="print"/>
          <a:srcRect/>
          <a:stretch>
            <a:fillRect/>
          </a:stretch>
        </p:blipFill>
        <p:spPr bwMode="auto">
          <a:xfrm>
            <a:off x="3733800" y="5791200"/>
            <a:ext cx="1387847" cy="914400"/>
          </a:xfrm>
          <a:prstGeom prst="rect">
            <a:avLst/>
          </a:prstGeom>
          <a:noFill/>
          <a:ln w="9525">
            <a:noFill/>
            <a:miter lim="800000"/>
            <a:headEnd/>
            <a:tailEnd/>
          </a:ln>
        </p:spPr>
      </p:pic>
      <p:pic>
        <p:nvPicPr>
          <p:cNvPr id="12" name="Picture 2">
            <a:hlinkClick r:id="rId2"/>
          </p:cNvPr>
          <p:cNvPicPr>
            <a:picLocks noChangeAspect="1" noChangeArrowheads="1"/>
          </p:cNvPicPr>
          <p:nvPr/>
        </p:nvPicPr>
        <p:blipFill>
          <a:blip r:embed="rId4" cstate="print"/>
          <a:srcRect/>
          <a:stretch>
            <a:fillRect/>
          </a:stretch>
        </p:blipFill>
        <p:spPr bwMode="auto">
          <a:xfrm>
            <a:off x="301752" y="3521723"/>
            <a:ext cx="8503919" cy="582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Khan Academy</a:t>
            </a:r>
            <a:endParaRPr lang="en-US" dirty="0"/>
          </a:p>
        </p:txBody>
      </p:sp>
      <p:sp>
        <p:nvSpPr>
          <p:cNvPr id="7" name="Text Placeholder 6"/>
          <p:cNvSpPr>
            <a:spLocks noGrp="1"/>
          </p:cNvSpPr>
          <p:nvPr>
            <p:ph type="body" sz="half" idx="3"/>
          </p:nvPr>
        </p:nvSpPr>
        <p:spPr/>
        <p:txBody>
          <a:bodyPr/>
          <a:lstStyle/>
          <a:p>
            <a:pPr algn="ctr"/>
            <a:r>
              <a:rPr lang="en-US" dirty="0" smtClean="0"/>
              <a:t>Math Live</a:t>
            </a:r>
            <a:endParaRPr lang="en-US" dirty="0"/>
          </a:p>
        </p:txBody>
      </p:sp>
      <p:sp>
        <p:nvSpPr>
          <p:cNvPr id="6" name="Content Placeholder 5"/>
          <p:cNvSpPr>
            <a:spLocks noGrp="1"/>
          </p:cNvSpPr>
          <p:nvPr>
            <p:ph sz="quarter" idx="2"/>
          </p:nvPr>
        </p:nvSpPr>
        <p:spPr>
          <a:ln>
            <a:solidFill>
              <a:schemeClr val="tx2"/>
            </a:solidFill>
          </a:ln>
        </p:spPr>
        <p:txBody>
          <a:bodyPr>
            <a:normAutofit fontScale="70000" lnSpcReduction="20000"/>
          </a:bodyPr>
          <a:lstStyle/>
          <a:p>
            <a:r>
              <a:rPr lang="en-US" dirty="0" smtClean="0">
                <a:solidFill>
                  <a:schemeClr val="tx2">
                    <a:lumMod val="50000"/>
                  </a:schemeClr>
                </a:solidFill>
              </a:rPr>
              <a:t>The videos can be downloaded to be included on websites, lessons, etc.</a:t>
            </a:r>
          </a:p>
          <a:p>
            <a:r>
              <a:rPr lang="en-US" dirty="0" smtClean="0">
                <a:solidFill>
                  <a:schemeClr val="tx2">
                    <a:lumMod val="50000"/>
                  </a:schemeClr>
                </a:solidFill>
              </a:rPr>
              <a:t>With the use of a SMART Board, the videos can be viewed easily.</a:t>
            </a:r>
          </a:p>
          <a:p>
            <a:r>
              <a:rPr lang="en-US" dirty="0" smtClean="0">
                <a:solidFill>
                  <a:schemeClr val="tx2">
                    <a:lumMod val="50000"/>
                  </a:schemeClr>
                </a:solidFill>
              </a:rPr>
              <a:t>The online practice offers feedback to the students and teachers about the skills that are mastered.  Teachers can reflect on who needs further instruction based on results.</a:t>
            </a:r>
          </a:p>
          <a:p>
            <a:r>
              <a:rPr lang="en-US" dirty="0" smtClean="0">
                <a:solidFill>
                  <a:schemeClr val="tx2">
                    <a:lumMod val="50000"/>
                  </a:schemeClr>
                </a:solidFill>
              </a:rPr>
              <a:t>Students can access at home for more practice.</a:t>
            </a:r>
          </a:p>
          <a:p>
            <a:endParaRPr lang="en-US" dirty="0" smtClean="0"/>
          </a:p>
        </p:txBody>
      </p:sp>
      <p:sp>
        <p:nvSpPr>
          <p:cNvPr id="8" name="Content Placeholder 7"/>
          <p:cNvSpPr>
            <a:spLocks noGrp="1"/>
          </p:cNvSpPr>
          <p:nvPr>
            <p:ph sz="quarter" idx="4"/>
          </p:nvPr>
        </p:nvSpPr>
        <p:spPr>
          <a:ln>
            <a:solidFill>
              <a:schemeClr val="tx2"/>
            </a:solidFill>
          </a:ln>
        </p:spPr>
        <p:txBody>
          <a:bodyPr>
            <a:normAutofit fontScale="92500"/>
          </a:bodyPr>
          <a:lstStyle/>
          <a:p>
            <a:r>
              <a:rPr lang="en-US" sz="2100" dirty="0" smtClean="0">
                <a:solidFill>
                  <a:schemeClr val="tx2">
                    <a:lumMod val="50000"/>
                  </a:schemeClr>
                </a:solidFill>
              </a:rPr>
              <a:t>Math Live is very kid friendly.  Students are drawn in by the cartoon format.</a:t>
            </a:r>
          </a:p>
          <a:p>
            <a:r>
              <a:rPr lang="en-US" sz="2100" dirty="0" smtClean="0">
                <a:solidFill>
                  <a:schemeClr val="tx2">
                    <a:lumMod val="50000"/>
                  </a:schemeClr>
                </a:solidFill>
              </a:rPr>
              <a:t>With the use of a SMART Board, the episodes can be viewed easily.  The students can also interact with Math Live by completing the questions right on the board and manipulating things to help them understand the concepts better.</a:t>
            </a:r>
          </a:p>
          <a:p>
            <a:r>
              <a:rPr lang="en-US" sz="2100" dirty="0" smtClean="0">
                <a:solidFill>
                  <a:schemeClr val="tx2">
                    <a:lumMod val="50000"/>
                  </a:schemeClr>
                </a:solidFill>
              </a:rPr>
              <a:t>Students can access from home.</a:t>
            </a:r>
          </a:p>
          <a:p>
            <a:endParaRPr lang="en-US" dirty="0" smtClean="0"/>
          </a:p>
          <a:p>
            <a:endParaRPr lang="en-US" dirty="0"/>
          </a:p>
        </p:txBody>
      </p:sp>
      <p:sp>
        <p:nvSpPr>
          <p:cNvPr id="4" name="Title 3"/>
          <p:cNvSpPr>
            <a:spLocks noGrp="1"/>
          </p:cNvSpPr>
          <p:nvPr>
            <p:ph type="title"/>
          </p:nvPr>
        </p:nvSpPr>
        <p:spPr>
          <a:xfrm>
            <a:off x="304800" y="228600"/>
            <a:ext cx="8534400" cy="758952"/>
          </a:xfrm>
        </p:spPr>
        <p:txBody>
          <a:bodyPr/>
          <a:lstStyle/>
          <a:p>
            <a:r>
              <a:rPr lang="en-US" b="1" dirty="0" smtClean="0">
                <a:solidFill>
                  <a:schemeClr val="accent1"/>
                </a:solidFill>
              </a:rPr>
              <a:t>Benefits of these tools…</a:t>
            </a:r>
            <a:endParaRPr lang="en-US" b="1" dirty="0">
              <a:solidFill>
                <a:schemeClr val="accent1"/>
              </a:solidFill>
            </a:endParaRPr>
          </a:p>
        </p:txBody>
      </p:sp>
      <p:pic>
        <p:nvPicPr>
          <p:cNvPr id="9" name="Picture 2">
            <a:hlinkClick r:id="rId2"/>
          </p:cNvPr>
          <p:cNvPicPr>
            <a:picLocks noChangeAspect="1" noChangeArrowheads="1"/>
          </p:cNvPicPr>
          <p:nvPr/>
        </p:nvPicPr>
        <p:blipFill>
          <a:blip r:embed="rId3" cstate="print"/>
          <a:srcRect/>
          <a:stretch>
            <a:fillRect/>
          </a:stretch>
        </p:blipFill>
        <p:spPr bwMode="auto">
          <a:xfrm>
            <a:off x="457200" y="1600200"/>
            <a:ext cx="738459" cy="622126"/>
          </a:xfrm>
          <a:prstGeom prst="rect">
            <a:avLst/>
          </a:prstGeom>
          <a:noFill/>
          <a:ln w="9525">
            <a:noFill/>
            <a:miter lim="800000"/>
            <a:headEnd/>
            <a:tailEnd/>
          </a:ln>
        </p:spPr>
      </p:pic>
      <p:pic>
        <p:nvPicPr>
          <p:cNvPr id="10" name="Picture 2">
            <a:hlinkClick r:id="rId2"/>
          </p:cNvPr>
          <p:cNvPicPr>
            <a:picLocks noChangeAspect="1" noChangeArrowheads="1"/>
          </p:cNvPicPr>
          <p:nvPr/>
        </p:nvPicPr>
        <p:blipFill>
          <a:blip r:embed="rId3" cstate="print"/>
          <a:srcRect/>
          <a:stretch>
            <a:fillRect/>
          </a:stretch>
        </p:blipFill>
        <p:spPr bwMode="auto">
          <a:xfrm>
            <a:off x="3452541" y="1600200"/>
            <a:ext cx="738459" cy="622126"/>
          </a:xfrm>
          <a:prstGeom prst="rect">
            <a:avLst/>
          </a:prstGeom>
          <a:noFill/>
          <a:ln w="9525">
            <a:noFill/>
            <a:miter lim="800000"/>
            <a:headEnd/>
            <a:tailEnd/>
          </a:ln>
        </p:spPr>
      </p:pic>
      <p:pic>
        <p:nvPicPr>
          <p:cNvPr id="11" name="Picture 2">
            <a:hlinkClick r:id="rId4"/>
          </p:cNvPr>
          <p:cNvPicPr>
            <a:picLocks noChangeAspect="1" noChangeArrowheads="1"/>
          </p:cNvPicPr>
          <p:nvPr/>
        </p:nvPicPr>
        <p:blipFill>
          <a:blip r:embed="rId5" cstate="print"/>
          <a:srcRect/>
          <a:stretch>
            <a:fillRect/>
          </a:stretch>
        </p:blipFill>
        <p:spPr bwMode="auto">
          <a:xfrm>
            <a:off x="4876800" y="1447800"/>
            <a:ext cx="1156539" cy="762000"/>
          </a:xfrm>
          <a:prstGeom prst="rect">
            <a:avLst/>
          </a:prstGeom>
          <a:noFill/>
          <a:ln w="9525">
            <a:noFill/>
            <a:miter lim="800000"/>
            <a:headEnd/>
            <a:tailEnd/>
          </a:ln>
        </p:spPr>
      </p:pic>
      <p:pic>
        <p:nvPicPr>
          <p:cNvPr id="12" name="Picture 2">
            <a:hlinkClick r:id="rId4"/>
          </p:cNvPr>
          <p:cNvPicPr>
            <a:picLocks noChangeAspect="1" noChangeArrowheads="1"/>
          </p:cNvPicPr>
          <p:nvPr/>
        </p:nvPicPr>
        <p:blipFill>
          <a:blip r:embed="rId5" cstate="print"/>
          <a:srcRect/>
          <a:stretch>
            <a:fillRect/>
          </a:stretch>
        </p:blipFill>
        <p:spPr bwMode="auto">
          <a:xfrm>
            <a:off x="7606461" y="1447800"/>
            <a:ext cx="1156539" cy="762000"/>
          </a:xfrm>
          <a:prstGeom prst="rect">
            <a:avLst/>
          </a:prstGeom>
          <a:noFill/>
          <a:ln w="9525">
            <a:noFill/>
            <a:miter lim="800000"/>
            <a:headEnd/>
            <a:tailEnd/>
          </a:ln>
        </p:spPr>
      </p:pic>
    </p:spTree>
    <p:extLst>
      <p:ext uri="{BB962C8B-B14F-4D97-AF65-F5344CB8AC3E}">
        <p14:creationId xmlns:p14="http://schemas.microsoft.com/office/powerpoint/2010/main" val="405048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 calcmode="lin" valueType="num">
                                      <p:cBhvr additive="base">
                                        <p:cTn id="3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 calcmode="lin" valueType="num">
                                      <p:cBhvr additive="base">
                                        <p:cTn id="4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 calcmode="lin" valueType="num">
                                      <p:cBhvr additive="base">
                                        <p:cTn id="4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xEl>
                                              <p:pRg st="2" end="2"/>
                                            </p:txEl>
                                          </p:spTgt>
                                        </p:tgtEl>
                                        <p:attrNameLst>
                                          <p:attrName>style.visibility</p:attrName>
                                        </p:attrNameLst>
                                      </p:cBhvr>
                                      <p:to>
                                        <p:strVal val="visible"/>
                                      </p:to>
                                    </p:set>
                                    <p:anim calcmode="lin" valueType="num">
                                      <p:cBhvr additive="base">
                                        <p:cTn id="5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pPr algn="ctr"/>
            <a:r>
              <a:rPr lang="en-US" dirty="0" smtClean="0"/>
              <a:t>Khan Academy</a:t>
            </a:r>
            <a:endParaRPr lang="en-US" dirty="0"/>
          </a:p>
        </p:txBody>
      </p:sp>
      <p:sp>
        <p:nvSpPr>
          <p:cNvPr id="7" name="Text Placeholder 6"/>
          <p:cNvSpPr>
            <a:spLocks noGrp="1"/>
          </p:cNvSpPr>
          <p:nvPr>
            <p:ph type="body" sz="half" idx="3"/>
          </p:nvPr>
        </p:nvSpPr>
        <p:spPr/>
        <p:txBody>
          <a:bodyPr/>
          <a:lstStyle/>
          <a:p>
            <a:pPr algn="ctr"/>
            <a:r>
              <a:rPr lang="en-US" dirty="0" smtClean="0"/>
              <a:t>Math Live</a:t>
            </a:r>
            <a:endParaRPr lang="en-US" dirty="0"/>
          </a:p>
        </p:txBody>
      </p:sp>
      <p:sp>
        <p:nvSpPr>
          <p:cNvPr id="6" name="Content Placeholder 5"/>
          <p:cNvSpPr>
            <a:spLocks noGrp="1"/>
          </p:cNvSpPr>
          <p:nvPr>
            <p:ph sz="quarter" idx="2"/>
          </p:nvPr>
        </p:nvSpPr>
        <p:spPr>
          <a:ln>
            <a:solidFill>
              <a:schemeClr val="tx2"/>
            </a:solidFill>
          </a:ln>
        </p:spPr>
        <p:txBody>
          <a:bodyPr>
            <a:normAutofit fontScale="85000" lnSpcReduction="10000"/>
          </a:bodyPr>
          <a:lstStyle/>
          <a:p>
            <a:r>
              <a:rPr lang="en-US" dirty="0" smtClean="0">
                <a:solidFill>
                  <a:schemeClr val="tx2">
                    <a:lumMod val="50000"/>
                  </a:schemeClr>
                </a:solidFill>
              </a:rPr>
              <a:t>The videos on Khan Academy are not as kid friendly.</a:t>
            </a:r>
          </a:p>
          <a:p>
            <a:r>
              <a:rPr lang="en-US" dirty="0" smtClean="0">
                <a:solidFill>
                  <a:schemeClr val="tx2">
                    <a:lumMod val="50000"/>
                  </a:schemeClr>
                </a:solidFill>
              </a:rPr>
              <a:t>In order to access the online practice effectively, students need access to computers.  Computer lab time is not always easy to come by.  In addition, not every student will be able to use this at home.</a:t>
            </a:r>
          </a:p>
          <a:p>
            <a:endParaRPr lang="en-US" dirty="0" smtClean="0"/>
          </a:p>
        </p:txBody>
      </p:sp>
      <p:sp>
        <p:nvSpPr>
          <p:cNvPr id="8" name="Content Placeholder 7"/>
          <p:cNvSpPr>
            <a:spLocks noGrp="1"/>
          </p:cNvSpPr>
          <p:nvPr>
            <p:ph sz="quarter" idx="4"/>
          </p:nvPr>
        </p:nvSpPr>
        <p:spPr>
          <a:ln>
            <a:solidFill>
              <a:schemeClr val="tx2"/>
            </a:solidFill>
          </a:ln>
        </p:spPr>
        <p:txBody>
          <a:bodyPr>
            <a:normAutofit/>
          </a:bodyPr>
          <a:lstStyle/>
          <a:p>
            <a:r>
              <a:rPr lang="en-US" sz="2300" dirty="0" smtClean="0">
                <a:solidFill>
                  <a:schemeClr val="tx2">
                    <a:lumMod val="50000"/>
                  </a:schemeClr>
                </a:solidFill>
              </a:rPr>
              <a:t>Every time you log on to Math Live, you have to scroll through the list of titles to select the episode you want, you cannot link right to the desired episode.</a:t>
            </a:r>
          </a:p>
          <a:p>
            <a:r>
              <a:rPr lang="en-US" sz="2300" dirty="0" smtClean="0">
                <a:solidFill>
                  <a:schemeClr val="tx2">
                    <a:lumMod val="50000"/>
                  </a:schemeClr>
                </a:solidFill>
              </a:rPr>
              <a:t>Episodes cannot be downloaded.</a:t>
            </a:r>
          </a:p>
          <a:p>
            <a:endParaRPr lang="en-US" dirty="0" smtClean="0"/>
          </a:p>
          <a:p>
            <a:endParaRPr lang="en-US" dirty="0"/>
          </a:p>
        </p:txBody>
      </p:sp>
      <p:sp>
        <p:nvSpPr>
          <p:cNvPr id="4" name="Title 3"/>
          <p:cNvSpPr>
            <a:spLocks noGrp="1"/>
          </p:cNvSpPr>
          <p:nvPr>
            <p:ph type="title"/>
          </p:nvPr>
        </p:nvSpPr>
        <p:spPr>
          <a:xfrm>
            <a:off x="304800" y="228600"/>
            <a:ext cx="8534400" cy="758952"/>
          </a:xfrm>
        </p:spPr>
        <p:txBody>
          <a:bodyPr/>
          <a:lstStyle/>
          <a:p>
            <a:r>
              <a:rPr lang="en-US" b="1" dirty="0" smtClean="0">
                <a:solidFill>
                  <a:schemeClr val="accent1"/>
                </a:solidFill>
              </a:rPr>
              <a:t>Drawbacks of these tools…</a:t>
            </a:r>
            <a:endParaRPr lang="en-US" b="1" dirty="0">
              <a:solidFill>
                <a:schemeClr val="accent1"/>
              </a:solidFill>
            </a:endParaRPr>
          </a:p>
        </p:txBody>
      </p:sp>
      <p:pic>
        <p:nvPicPr>
          <p:cNvPr id="9" name="Picture 2">
            <a:hlinkClick r:id="rId2"/>
          </p:cNvPr>
          <p:cNvPicPr>
            <a:picLocks noChangeAspect="1" noChangeArrowheads="1"/>
          </p:cNvPicPr>
          <p:nvPr/>
        </p:nvPicPr>
        <p:blipFill>
          <a:blip r:embed="rId3" cstate="print"/>
          <a:srcRect/>
          <a:stretch>
            <a:fillRect/>
          </a:stretch>
        </p:blipFill>
        <p:spPr bwMode="auto">
          <a:xfrm>
            <a:off x="457200" y="1600200"/>
            <a:ext cx="738459" cy="622126"/>
          </a:xfrm>
          <a:prstGeom prst="rect">
            <a:avLst/>
          </a:prstGeom>
          <a:noFill/>
          <a:ln w="9525">
            <a:noFill/>
            <a:miter lim="800000"/>
            <a:headEnd/>
            <a:tailEnd/>
          </a:ln>
        </p:spPr>
      </p:pic>
      <p:pic>
        <p:nvPicPr>
          <p:cNvPr id="10" name="Picture 2">
            <a:hlinkClick r:id="rId2"/>
          </p:cNvPr>
          <p:cNvPicPr>
            <a:picLocks noChangeAspect="1" noChangeArrowheads="1"/>
          </p:cNvPicPr>
          <p:nvPr/>
        </p:nvPicPr>
        <p:blipFill>
          <a:blip r:embed="rId3" cstate="print"/>
          <a:srcRect/>
          <a:stretch>
            <a:fillRect/>
          </a:stretch>
        </p:blipFill>
        <p:spPr bwMode="auto">
          <a:xfrm>
            <a:off x="3452541" y="1600200"/>
            <a:ext cx="738459" cy="622126"/>
          </a:xfrm>
          <a:prstGeom prst="rect">
            <a:avLst/>
          </a:prstGeom>
          <a:noFill/>
          <a:ln w="9525">
            <a:noFill/>
            <a:miter lim="800000"/>
            <a:headEnd/>
            <a:tailEnd/>
          </a:ln>
        </p:spPr>
      </p:pic>
      <p:pic>
        <p:nvPicPr>
          <p:cNvPr id="11" name="Picture 2">
            <a:hlinkClick r:id="rId4"/>
          </p:cNvPr>
          <p:cNvPicPr>
            <a:picLocks noChangeAspect="1" noChangeArrowheads="1"/>
          </p:cNvPicPr>
          <p:nvPr/>
        </p:nvPicPr>
        <p:blipFill>
          <a:blip r:embed="rId5" cstate="print"/>
          <a:srcRect/>
          <a:stretch>
            <a:fillRect/>
          </a:stretch>
        </p:blipFill>
        <p:spPr bwMode="auto">
          <a:xfrm>
            <a:off x="4876800" y="1447800"/>
            <a:ext cx="1156539" cy="762000"/>
          </a:xfrm>
          <a:prstGeom prst="rect">
            <a:avLst/>
          </a:prstGeom>
          <a:noFill/>
          <a:ln w="9525">
            <a:noFill/>
            <a:miter lim="800000"/>
            <a:headEnd/>
            <a:tailEnd/>
          </a:ln>
        </p:spPr>
      </p:pic>
      <p:pic>
        <p:nvPicPr>
          <p:cNvPr id="12" name="Picture 2">
            <a:hlinkClick r:id="rId4"/>
          </p:cNvPr>
          <p:cNvPicPr>
            <a:picLocks noChangeAspect="1" noChangeArrowheads="1"/>
          </p:cNvPicPr>
          <p:nvPr/>
        </p:nvPicPr>
        <p:blipFill>
          <a:blip r:embed="rId5" cstate="print"/>
          <a:srcRect/>
          <a:stretch>
            <a:fillRect/>
          </a:stretch>
        </p:blipFill>
        <p:spPr bwMode="auto">
          <a:xfrm>
            <a:off x="7606461" y="1447800"/>
            <a:ext cx="1156539" cy="762000"/>
          </a:xfrm>
          <a:prstGeom prst="rect">
            <a:avLst/>
          </a:prstGeom>
          <a:noFill/>
          <a:ln w="9525">
            <a:noFill/>
            <a:miter lim="800000"/>
            <a:headEnd/>
            <a:tailEnd/>
          </a:ln>
        </p:spPr>
      </p:pic>
    </p:spTree>
    <p:extLst>
      <p:ext uri="{BB962C8B-B14F-4D97-AF65-F5344CB8AC3E}">
        <p14:creationId xmlns:p14="http://schemas.microsoft.com/office/powerpoint/2010/main" val="4292106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additive="base">
                                        <p:cTn id="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bg/>
                                          </p:spTgt>
                                        </p:tgtEl>
                                        <p:attrNameLst>
                                          <p:attrName>style.visibility</p:attrName>
                                        </p:attrNameLst>
                                      </p:cBhvr>
                                      <p:to>
                                        <p:strVal val="visible"/>
                                      </p:to>
                                    </p:set>
                                    <p:anim calcmode="lin" valueType="num">
                                      <p:cBhvr additive="base">
                                        <p:cTn id="25"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additive="base">
                                        <p:cTn id="3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225</TotalTime>
  <Words>747</Words>
  <Application>Microsoft Office PowerPoint</Application>
  <PresentationFormat>On-screen Show (4:3)</PresentationFormat>
  <Paragraphs>63</Paragraphs>
  <Slides>10</Slides>
  <Notes>0</Notes>
  <HiddenSlides>0</HiddenSlides>
  <MMClips>2</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Civic</vt:lpstr>
      <vt:lpstr>Web 2.0 Tools for the Elementary Math Classroom</vt:lpstr>
      <vt:lpstr>How can you use these tools?</vt:lpstr>
      <vt:lpstr>What do these tools offer?</vt:lpstr>
      <vt:lpstr>Possible Uses for  Khan Academy in my Classroom</vt:lpstr>
      <vt:lpstr>Possible Uses for Math Live in my Classroom</vt:lpstr>
      <vt:lpstr>Additional Uses for  Khan Academy in my Classroom</vt:lpstr>
      <vt:lpstr>Additional Uses for Math Live in my Classroom</vt:lpstr>
      <vt:lpstr>Benefits of these tools…</vt:lpstr>
      <vt:lpstr>Drawbacks of these tools…</vt:lpstr>
      <vt:lpstr>Overall, I look forward to using both programs in my classroom.    Math Live’s kid friendly approach will get my students interested in completing the activities and practicing their skills.  Since I do not have access to computers for each student, I will continue to make accompanying worksheets for the students to complete while they view the episodes.  In my opinion, the assessments offered are not thorough enough to use.  While Math Live will not give me individualized student results, I do see many benefits to using it.  Although Khan Academy does not have videos that are as kid friendly, I will be able to have my students refer to them with ease in class as well as at home.  Since the videos can be downloaded, it provides a quick explanation to parents who may be confused with a certain skill.  When I have the chance to use a computer lab, I look forward to the results that I can get on each students’ progress.   Both programs will provide my students and I with an interactive approach to learning new skills.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2.0 Tools for the Elementary Math Classroom</dc:title>
  <dc:creator>Brian Robilotta</dc:creator>
  <cp:lastModifiedBy>Erin Robilotta</cp:lastModifiedBy>
  <cp:revision>25</cp:revision>
  <dcterms:created xsi:type="dcterms:W3CDTF">2012-02-22T17:53:51Z</dcterms:created>
  <dcterms:modified xsi:type="dcterms:W3CDTF">2012-02-24T22:58:54Z</dcterms:modified>
</cp:coreProperties>
</file>